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68" r:id="rId3"/>
    <p:sldId id="263" r:id="rId4"/>
    <p:sldId id="267" r:id="rId5"/>
    <p:sldId id="262" r:id="rId6"/>
    <p:sldId id="270" r:id="rId7"/>
    <p:sldId id="257" r:id="rId8"/>
    <p:sldId id="25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27D"/>
    <a:srgbClr val="2C5C90"/>
    <a:srgbClr val="1A3B52"/>
    <a:srgbClr val="1E17AD"/>
    <a:srgbClr val="B4FFFF"/>
    <a:srgbClr val="22C0C6"/>
    <a:srgbClr val="81D185"/>
    <a:srgbClr val="DE7A70"/>
    <a:srgbClr val="E43838"/>
    <a:srgbClr val="86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>
        <p:scale>
          <a:sx n="100" d="100"/>
          <a:sy n="100" d="100"/>
        </p:scale>
        <p:origin x="19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23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33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145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810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67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180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4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06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41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1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62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8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8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23000">
              <a:schemeClr val="accent5">
                <a:lumMod val="75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65ADC-8DD7-4F59-97B3-201709453D5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F7BC8-C4C1-4407-8A52-07F286CC854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1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90BDE1B-6A60-40D6-B605-93372790AF4C}"/>
              </a:ext>
            </a:extLst>
          </p:cNvPr>
          <p:cNvSpPr/>
          <p:nvPr/>
        </p:nvSpPr>
        <p:spPr>
          <a:xfrm>
            <a:off x="3601369" y="1737392"/>
            <a:ext cx="4983911" cy="715089"/>
          </a:xfrm>
          <a:prstGeom prst="roundRect">
            <a:avLst/>
          </a:prstGeom>
          <a:solidFill>
            <a:srgbClr val="BCF4FC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lin Sans FB Demi" panose="020E0802020502020306" pitchFamily="34" charset="0"/>
              </a:rPr>
              <a:t>A project with two different technologies, but one scope.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76100E1-6374-4575-95F8-30045A35DB9A}"/>
              </a:ext>
            </a:extLst>
          </p:cNvPr>
          <p:cNvSpPr/>
          <p:nvPr/>
        </p:nvSpPr>
        <p:spPr>
          <a:xfrm>
            <a:off x="3092305" y="409369"/>
            <a:ext cx="6002041" cy="1328023"/>
          </a:xfrm>
          <a:prstGeom prst="roundRect">
            <a:avLst/>
          </a:prstGeom>
          <a:solidFill>
            <a:srgbClr val="BCF4FC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lin Sans FB Demi" panose="020E0802020502020306" pitchFamily="34" charset="0"/>
              </a:rPr>
              <a:t>TamaDolphin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3C8E2-D2DC-4C93-9DA5-F238438F95F0}"/>
              </a:ext>
            </a:extLst>
          </p:cNvPr>
          <p:cNvSpPr txBox="1"/>
          <p:nvPr/>
        </p:nvSpPr>
        <p:spPr>
          <a:xfrm>
            <a:off x="3601371" y="2868337"/>
            <a:ext cx="498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Advance User Interface 2018-2019</a:t>
            </a:r>
          </a:p>
          <a:p>
            <a:pPr algn="ctr"/>
            <a:r>
              <a:rPr lang="it-IT" sz="2400" dirty="0"/>
              <a:t>Group 13 – </a:t>
            </a:r>
            <a:r>
              <a:rPr lang="it-IT" sz="2400" dirty="0" err="1"/>
              <a:t>Tangible</a:t>
            </a:r>
            <a:r>
              <a:rPr lang="it-IT" sz="2400" dirty="0"/>
              <a:t> VR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26B50ED-DFE3-4A8A-8451-E6E950EC7600}"/>
              </a:ext>
            </a:extLst>
          </p:cNvPr>
          <p:cNvSpPr/>
          <p:nvPr/>
        </p:nvSpPr>
        <p:spPr>
          <a:xfrm>
            <a:off x="3047996" y="4484164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800"/>
              </a:spcBef>
            </a:pPr>
            <a:r>
              <a:rPr lang="it-IT" sz="2400" dirty="0"/>
              <a:t>Giuseppe Mauri </a:t>
            </a:r>
            <a:r>
              <a:rPr lang="it-IT" sz="2400" dirty="0">
                <a:solidFill>
                  <a:schemeClr val="bg2">
                    <a:lumMod val="50000"/>
                  </a:schemeClr>
                </a:solidFill>
              </a:rPr>
              <a:t>giuseppe3.mauri@mail.polimi.it</a:t>
            </a:r>
          </a:p>
          <a:p>
            <a:pPr algn="ctr">
              <a:spcBef>
                <a:spcPts val="1800"/>
              </a:spcBef>
            </a:pPr>
            <a:r>
              <a:rPr lang="it-IT" sz="2400" dirty="0"/>
              <a:t>Giulia Meneghin  </a:t>
            </a:r>
            <a:r>
              <a:rPr lang="it-IT" sz="2400" dirty="0">
                <a:solidFill>
                  <a:schemeClr val="bg2">
                    <a:lumMod val="50000"/>
                  </a:schemeClr>
                </a:solidFill>
              </a:rPr>
              <a:t>giulia.meneghin@mail.polimi.it</a:t>
            </a:r>
          </a:p>
        </p:txBody>
      </p:sp>
    </p:spTree>
    <p:extLst>
      <p:ext uri="{BB962C8B-B14F-4D97-AF65-F5344CB8AC3E}">
        <p14:creationId xmlns:p14="http://schemas.microsoft.com/office/powerpoint/2010/main" val="247031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737E691-62A2-423B-9E81-9AE8318573D0}"/>
              </a:ext>
            </a:extLst>
          </p:cNvPr>
          <p:cNvCxnSpPr/>
          <p:nvPr/>
        </p:nvCxnSpPr>
        <p:spPr>
          <a:xfrm flipV="1">
            <a:off x="5908431" y="2275324"/>
            <a:ext cx="808892" cy="925076"/>
          </a:xfrm>
          <a:prstGeom prst="straightConnector1">
            <a:avLst/>
          </a:prstGeom>
          <a:ln w="31750">
            <a:solidFill>
              <a:srgbClr val="81D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C3833C7-B1BE-4773-9ECC-EFB956D64F34}"/>
              </a:ext>
            </a:extLst>
          </p:cNvPr>
          <p:cNvCxnSpPr/>
          <p:nvPr/>
        </p:nvCxnSpPr>
        <p:spPr>
          <a:xfrm flipV="1">
            <a:off x="5908431" y="3999964"/>
            <a:ext cx="808892" cy="1727"/>
          </a:xfrm>
          <a:prstGeom prst="straightConnector1">
            <a:avLst/>
          </a:prstGeom>
          <a:ln w="317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31D00FD-27E1-469B-8077-8DAD730590FD}"/>
              </a:ext>
            </a:extLst>
          </p:cNvPr>
          <p:cNvCxnSpPr/>
          <p:nvPr/>
        </p:nvCxnSpPr>
        <p:spPr>
          <a:xfrm>
            <a:off x="5908431" y="4759569"/>
            <a:ext cx="808892" cy="965036"/>
          </a:xfrm>
          <a:prstGeom prst="straightConnector1">
            <a:avLst/>
          </a:prstGeom>
          <a:ln w="31750">
            <a:solidFill>
              <a:srgbClr val="DE7A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2855F0-9FDF-4F45-AB0E-5EB66B3A2B6E}"/>
              </a:ext>
            </a:extLst>
          </p:cNvPr>
          <p:cNvSpPr txBox="1"/>
          <p:nvPr/>
        </p:nvSpPr>
        <p:spPr>
          <a:xfrm>
            <a:off x="0" y="54272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OUTCOME PHASE 2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A8ACD3E1-08C0-428A-A97F-B351924F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46695"/>
              </p:ext>
            </p:extLst>
          </p:nvPr>
        </p:nvGraphicFramePr>
        <p:xfrm>
          <a:off x="742950" y="2538336"/>
          <a:ext cx="5089192" cy="23909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2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1639210963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2933038693"/>
                    </a:ext>
                  </a:extLst>
                </a:gridCol>
              </a:tblGrid>
              <a:tr h="536187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en-US" sz="1400" b="0" baseline="0" noProof="0" dirty="0">
                          <a:solidFill>
                            <a:schemeClr val="tx1"/>
                          </a:solidFill>
                        </a:rPr>
                        <a:t> communication</a:t>
                      </a:r>
                      <a:endParaRPr lang="en-US" sz="14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>
                          <a:solidFill>
                            <a:schemeClr val="tx1"/>
                          </a:solidFill>
                        </a:rPr>
                        <a:t>Card Used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>
                          <a:solidFill>
                            <a:schemeClr val="tx1"/>
                          </a:solidFill>
                        </a:rPr>
                        <a:t>Same Choice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>
                          <a:solidFill>
                            <a:schemeClr val="tx1"/>
                          </a:solidFill>
                        </a:rPr>
                        <a:t>Feedback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Correct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Correct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Yes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Positive</a:t>
                      </a:r>
                    </a:p>
                  </a:txBody>
                  <a:tcPr marL="51435" marR="51435" marT="25718" marB="257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Correct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No</a:t>
                      </a:r>
                    </a:p>
                  </a:txBody>
                  <a:tcPr marL="51435" marR="51435" marT="25718" marB="2571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Question Mark</a:t>
                      </a:r>
                    </a:p>
                  </a:txBody>
                  <a:tcPr marL="51435" marR="51435" marT="25718" marB="257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Correct</a:t>
                      </a:r>
                    </a:p>
                  </a:txBody>
                  <a:tcPr marL="51435" marR="51435" marT="25718" marB="2571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No</a:t>
                      </a:r>
                    </a:p>
                  </a:txBody>
                  <a:tcPr marL="51435" marR="51435" marT="25718" marB="2571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Question Mark</a:t>
                      </a:r>
                    </a:p>
                  </a:txBody>
                  <a:tcPr marL="51435" marR="51435" marT="25718" marB="257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No</a:t>
                      </a:r>
                    </a:p>
                  </a:txBody>
                  <a:tcPr marL="51435" marR="51435" marT="25718" marB="25718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Question Mark</a:t>
                      </a:r>
                    </a:p>
                  </a:txBody>
                  <a:tcPr marL="51435" marR="51435" marT="25718" marB="257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13310"/>
                  </a:ext>
                </a:extLst>
              </a:tr>
              <a:tr h="37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Wrong</a:t>
                      </a:r>
                    </a:p>
                  </a:txBody>
                  <a:tcPr marL="51435" marR="51435" marT="25718" marB="2571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Yes</a:t>
                      </a:r>
                    </a:p>
                  </a:txBody>
                  <a:tcPr marL="51435" marR="51435" marT="25718" marB="2571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 dirty="0"/>
                        <a:t>Negative</a:t>
                      </a:r>
                    </a:p>
                  </a:txBody>
                  <a:tcPr marL="51435" marR="51435" marT="25718" marB="257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955078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68250754-9BA0-4A04-952F-5ED94D76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88" y="3086884"/>
            <a:ext cx="2180061" cy="15556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EFA30FD-C377-44AB-B069-3DA10E7A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88" y="4842105"/>
            <a:ext cx="2180061" cy="1516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0C61194-E243-4AF8-B9BF-1BC625964F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3588" r="8128" b="10623"/>
          <a:stretch/>
        </p:blipFill>
        <p:spPr>
          <a:xfrm>
            <a:off x="7151788" y="1351689"/>
            <a:ext cx="1765859" cy="153562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3386A9F-2A02-407E-A00F-9B4EEDA17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89" y="1332630"/>
            <a:ext cx="2288842" cy="157374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57955E8-EF19-4046-A330-CEE218D3E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89" y="4842105"/>
            <a:ext cx="2288842" cy="1516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8D6B6BB-60B0-4B35-AA53-C4F13569D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88" y="3086884"/>
            <a:ext cx="2288842" cy="157374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466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BDFFF3-D9AA-4E70-9067-4A17D461F0E8}"/>
              </a:ext>
            </a:extLst>
          </p:cNvPr>
          <p:cNvSpPr txBox="1"/>
          <p:nvPr/>
        </p:nvSpPr>
        <p:spPr>
          <a:xfrm>
            <a:off x="0" y="54272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96E7718-4870-43E9-9C7E-404602D83076}"/>
              </a:ext>
            </a:extLst>
          </p:cNvPr>
          <p:cNvSpPr/>
          <p:nvPr/>
        </p:nvSpPr>
        <p:spPr>
          <a:xfrm>
            <a:off x="1605112" y="1291039"/>
            <a:ext cx="58344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Excellent solution to the problem of verbal communication. 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Interactive and fun game.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Great potential.</a:t>
            </a:r>
            <a:endParaRPr lang="en-US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C60FF4-A46B-453F-9C76-F55664DE5500}"/>
              </a:ext>
            </a:extLst>
          </p:cNvPr>
          <p:cNvCxnSpPr/>
          <p:nvPr/>
        </p:nvCxnSpPr>
        <p:spPr>
          <a:xfrm>
            <a:off x="3625656" y="2483033"/>
            <a:ext cx="103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5F89E4-4565-48FD-A94F-1860D4A99C95}"/>
              </a:ext>
            </a:extLst>
          </p:cNvPr>
          <p:cNvSpPr txBox="1"/>
          <p:nvPr/>
        </p:nvSpPr>
        <p:spPr>
          <a:xfrm>
            <a:off x="4724614" y="2296709"/>
            <a:ext cx="52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Infinite possibilities with the communication phases.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AE8DD2-7B73-42B5-8555-EEA34043B41F}"/>
              </a:ext>
            </a:extLst>
          </p:cNvPr>
          <p:cNvSpPr txBox="1"/>
          <p:nvPr/>
        </p:nvSpPr>
        <p:spPr>
          <a:xfrm>
            <a:off x="0" y="363519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FUTURE IMPROVEMENT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99FE220-E831-46C2-8DC3-F0D11B59490F}"/>
              </a:ext>
            </a:extLst>
          </p:cNvPr>
          <p:cNvSpPr/>
          <p:nvPr/>
        </p:nvSpPr>
        <p:spPr>
          <a:xfrm>
            <a:off x="1605112" y="4379488"/>
            <a:ext cx="65238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Introduction of new round.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Rounds also starts with the need on the physical dolphin.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dirty="0"/>
              <a:t>New game typology (Labyrinth).</a:t>
            </a:r>
          </a:p>
        </p:txBody>
      </p:sp>
    </p:spTree>
    <p:extLst>
      <p:ext uri="{BB962C8B-B14F-4D97-AF65-F5344CB8AC3E}">
        <p14:creationId xmlns:p14="http://schemas.microsoft.com/office/powerpoint/2010/main" val="9532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404AF5-25C8-44E9-8AB2-ABD882B727D0}"/>
              </a:ext>
            </a:extLst>
          </p:cNvPr>
          <p:cNvSpPr txBox="1"/>
          <p:nvPr/>
        </p:nvSpPr>
        <p:spPr>
          <a:xfrm>
            <a:off x="2305804" y="1053755"/>
            <a:ext cx="894146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WHAT IS </a:t>
            </a:r>
            <a:r>
              <a:rPr lang="en-US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TAMADOLPHIN?</a:t>
            </a:r>
            <a:r>
              <a:rPr lang="it-IT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just"/>
            <a:endParaRPr lang="en-GB" sz="12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 algn="just">
              <a:spcBef>
                <a:spcPts val="1200"/>
              </a:spcBef>
              <a:buFontTx/>
              <a:buChar char="-"/>
            </a:pPr>
            <a:r>
              <a:rPr lang="en-GB" sz="2000" dirty="0"/>
              <a:t>An interactive game realized for NDD children that aims to stimulate the communication.</a:t>
            </a:r>
          </a:p>
          <a:p>
            <a:pPr marL="285750" indent="-285750" algn="just">
              <a:spcBef>
                <a:spcPts val="1200"/>
              </a:spcBef>
              <a:buFontTx/>
              <a:buChar char="-"/>
            </a:pPr>
            <a:r>
              <a:rPr lang="it-IT" sz="2000" dirty="0"/>
              <a:t>A</a:t>
            </a:r>
            <a:r>
              <a:rPr lang="en-GB" sz="2000" dirty="0"/>
              <a:t> new way to educate the children with innovative technologies (Virtual Reality and Smart Objects).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C94F9E-D83B-4414-8BA5-53685AD1A198}"/>
              </a:ext>
            </a:extLst>
          </p:cNvPr>
          <p:cNvSpPr txBox="1"/>
          <p:nvPr/>
        </p:nvSpPr>
        <p:spPr>
          <a:xfrm>
            <a:off x="2305803" y="3826140"/>
            <a:ext cx="89414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WHY IS SO IMPORTANT?</a:t>
            </a:r>
          </a:p>
          <a:p>
            <a:pPr algn="just"/>
            <a:endParaRPr lang="it-IT" sz="12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 algn="just">
              <a:spcBef>
                <a:spcPts val="1200"/>
              </a:spcBef>
              <a:buFontTx/>
              <a:buChar char="-"/>
            </a:pPr>
            <a:r>
              <a:rPr lang="it-IT" sz="2000" dirty="0" err="1"/>
              <a:t>There</a:t>
            </a:r>
            <a:r>
              <a:rPr lang="it-IT" sz="2000" dirty="0"/>
              <a:t> is need to help the NDD </a:t>
            </a:r>
            <a:r>
              <a:rPr lang="it-IT" sz="2000" dirty="0" err="1"/>
              <a:t>children</a:t>
            </a:r>
            <a:r>
              <a:rPr lang="it-IT" sz="2000" dirty="0"/>
              <a:t> relate to</a:t>
            </a:r>
            <a:r>
              <a:rPr lang="en-US" sz="2000" dirty="0"/>
              <a:t> the society.</a:t>
            </a:r>
          </a:p>
          <a:p>
            <a:pPr marL="285750" indent="-285750" algn="just">
              <a:spcBef>
                <a:spcPts val="1200"/>
              </a:spcBef>
              <a:buFontTx/>
              <a:buChar char="-"/>
            </a:pPr>
            <a:r>
              <a:rPr lang="it-IT" sz="2000" dirty="0"/>
              <a:t>The </a:t>
            </a:r>
            <a:r>
              <a:rPr lang="en-GB" sz="2000" dirty="0"/>
              <a:t>context lacks of custom-designed solutions, </a:t>
            </a:r>
            <a:r>
              <a:rPr lang="en-US" sz="2000" dirty="0"/>
              <a:t>and our project helps these children to discuss and solve common problems.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344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80C4BB3-DA8A-4AF8-A601-60B835191EAD}"/>
              </a:ext>
            </a:extLst>
          </p:cNvPr>
          <p:cNvSpPr/>
          <p:nvPr/>
        </p:nvSpPr>
        <p:spPr>
          <a:xfrm>
            <a:off x="6961832" y="445802"/>
            <a:ext cx="450591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Stimulate </a:t>
            </a:r>
            <a:r>
              <a:rPr lang="en-US" b="1" dirty="0"/>
              <a:t>collaboration.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Improve </a:t>
            </a:r>
            <a:r>
              <a:rPr lang="en-US" b="1" dirty="0"/>
              <a:t>coordination.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Maintain a high </a:t>
            </a:r>
            <a:r>
              <a:rPr lang="en-US" b="1" dirty="0">
                <a:effectLst/>
              </a:rPr>
              <a:t>concentration</a:t>
            </a:r>
            <a:r>
              <a:rPr lang="en-US" b="1" dirty="0"/>
              <a:t>.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33B2458-928C-4D30-94A9-34A4AB533333}"/>
              </a:ext>
            </a:extLst>
          </p:cNvPr>
          <p:cNvSpPr/>
          <p:nvPr/>
        </p:nvSpPr>
        <p:spPr>
          <a:xfrm>
            <a:off x="1344869" y="346560"/>
            <a:ext cx="5240488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Needs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dirty="0"/>
              <a:t>Provide an application specifically designed for </a:t>
            </a:r>
            <a:r>
              <a:rPr lang="en-GB" b="1" dirty="0"/>
              <a:t>disabled(NDD) children.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A way to stimulate</a:t>
            </a:r>
            <a:r>
              <a:rPr lang="en-US" b="1" dirty="0"/>
              <a:t> </a:t>
            </a:r>
            <a:r>
              <a:rPr lang="en-US" dirty="0"/>
              <a:t>and improve the users capacity of </a:t>
            </a:r>
            <a:r>
              <a:rPr lang="en-US" b="1" dirty="0">
                <a:solidFill>
                  <a:srgbClr val="1A3B52"/>
                </a:solidFill>
              </a:rPr>
              <a:t>communication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Develop an higher level of </a:t>
            </a:r>
            <a:r>
              <a:rPr lang="en-US" b="1" dirty="0"/>
              <a:t>attention </a:t>
            </a:r>
            <a:r>
              <a:rPr lang="en-US" dirty="0"/>
              <a:t>of the users</a:t>
            </a:r>
            <a:r>
              <a:rPr lang="en-US" b="1" dirty="0"/>
              <a:t>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F62DD3-AF3C-4B35-A48C-D4ADCF45E33D}"/>
              </a:ext>
            </a:extLst>
          </p:cNvPr>
          <p:cNvSpPr/>
          <p:nvPr/>
        </p:nvSpPr>
        <p:spPr>
          <a:xfrm>
            <a:off x="602158" y="4108320"/>
            <a:ext cx="23068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Requirements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D9E00F-4437-4849-BC9C-B530D7D5456F}"/>
              </a:ext>
            </a:extLst>
          </p:cNvPr>
          <p:cNvSpPr/>
          <p:nvPr/>
        </p:nvSpPr>
        <p:spPr>
          <a:xfrm>
            <a:off x="3414503" y="3019886"/>
            <a:ext cx="8909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User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6E567B-D740-4C5B-850B-054028558E98}"/>
              </a:ext>
            </a:extLst>
          </p:cNvPr>
          <p:cNvSpPr/>
          <p:nvPr/>
        </p:nvSpPr>
        <p:spPr>
          <a:xfrm>
            <a:off x="3372948" y="4065987"/>
            <a:ext cx="21143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Technological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81C2799-656F-4C00-A05C-17157E6DB9EA}"/>
              </a:ext>
            </a:extLst>
          </p:cNvPr>
          <p:cNvSpPr/>
          <p:nvPr/>
        </p:nvSpPr>
        <p:spPr>
          <a:xfrm>
            <a:off x="3399129" y="5320302"/>
            <a:ext cx="108898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Game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F55A1C0-3FEC-4D73-B09B-F096E562619A}"/>
              </a:ext>
            </a:extLst>
          </p:cNvPr>
          <p:cNvCxnSpPr>
            <a:cxnSpLocks/>
          </p:cNvCxnSpPr>
          <p:nvPr/>
        </p:nvCxnSpPr>
        <p:spPr>
          <a:xfrm>
            <a:off x="2699079" y="4591986"/>
            <a:ext cx="700050" cy="79929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6E60981-99BE-40EB-9DF5-73B2BD32871B}"/>
              </a:ext>
            </a:extLst>
          </p:cNvPr>
          <p:cNvCxnSpPr>
            <a:cxnSpLocks/>
          </p:cNvCxnSpPr>
          <p:nvPr/>
        </p:nvCxnSpPr>
        <p:spPr>
          <a:xfrm flipV="1">
            <a:off x="2699079" y="3474479"/>
            <a:ext cx="673869" cy="625064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6F94684-AC72-428A-824B-D0C38BE747FA}"/>
              </a:ext>
            </a:extLst>
          </p:cNvPr>
          <p:cNvCxnSpPr>
            <a:cxnSpLocks/>
          </p:cNvCxnSpPr>
          <p:nvPr/>
        </p:nvCxnSpPr>
        <p:spPr>
          <a:xfrm>
            <a:off x="2758892" y="4349272"/>
            <a:ext cx="554428" cy="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A624E37-05AA-4C9E-8E20-C8E51001CFC7}"/>
              </a:ext>
            </a:extLst>
          </p:cNvPr>
          <p:cNvCxnSpPr>
            <a:cxnSpLocks/>
          </p:cNvCxnSpPr>
          <p:nvPr/>
        </p:nvCxnSpPr>
        <p:spPr>
          <a:xfrm>
            <a:off x="4391025" y="3266107"/>
            <a:ext cx="710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A4B2D5-DEB7-4C0A-956B-BE44B793BCDB}"/>
              </a:ext>
            </a:extLst>
          </p:cNvPr>
          <p:cNvCxnSpPr>
            <a:cxnSpLocks/>
          </p:cNvCxnSpPr>
          <p:nvPr/>
        </p:nvCxnSpPr>
        <p:spPr>
          <a:xfrm>
            <a:off x="4338001" y="3406364"/>
            <a:ext cx="702357" cy="13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9EF8056B-B662-454D-8D6A-57C4CA19E03B}"/>
              </a:ext>
            </a:extLst>
          </p:cNvPr>
          <p:cNvSpPr/>
          <p:nvPr/>
        </p:nvSpPr>
        <p:spPr>
          <a:xfrm>
            <a:off x="5158127" y="3050432"/>
            <a:ext cx="1976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 child use SAM.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059CC77-9ADA-433D-8C24-C42FC33AB44F}"/>
              </a:ext>
            </a:extLst>
          </p:cNvPr>
          <p:cNvSpPr/>
          <p:nvPr/>
        </p:nvSpPr>
        <p:spPr>
          <a:xfrm>
            <a:off x="5158127" y="3362766"/>
            <a:ext cx="2692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therapist use the website.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8BA8D4F-5973-4717-ACA2-07AAA479767A}"/>
              </a:ext>
            </a:extLst>
          </p:cNvPr>
          <p:cNvCxnSpPr>
            <a:cxnSpLocks/>
          </p:cNvCxnSpPr>
          <p:nvPr/>
        </p:nvCxnSpPr>
        <p:spPr>
          <a:xfrm flipV="1">
            <a:off x="5470054" y="3926048"/>
            <a:ext cx="811811" cy="2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31B608B-E879-4FCA-9368-12E56827B23D}"/>
              </a:ext>
            </a:extLst>
          </p:cNvPr>
          <p:cNvCxnSpPr>
            <a:cxnSpLocks/>
          </p:cNvCxnSpPr>
          <p:nvPr/>
        </p:nvCxnSpPr>
        <p:spPr>
          <a:xfrm flipV="1">
            <a:off x="5470054" y="4305118"/>
            <a:ext cx="845987" cy="1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223D796-802F-4552-A5BB-8399D536F3E7}"/>
              </a:ext>
            </a:extLst>
          </p:cNvPr>
          <p:cNvSpPr/>
          <p:nvPr/>
        </p:nvSpPr>
        <p:spPr>
          <a:xfrm>
            <a:off x="6416517" y="3724027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3D dolphin model in a VR world.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50187DE-0CB6-4A4F-80C1-AE7B8CCA7F74}"/>
              </a:ext>
            </a:extLst>
          </p:cNvPr>
          <p:cNvSpPr/>
          <p:nvPr/>
        </p:nvSpPr>
        <p:spPr>
          <a:xfrm>
            <a:off x="6416517" y="4097547"/>
            <a:ext cx="240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smart dolphin puppet.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E536C2B-F60D-48C3-A4A1-5F9A388FC717}"/>
              </a:ext>
            </a:extLst>
          </p:cNvPr>
          <p:cNvCxnSpPr>
            <a:cxnSpLocks/>
          </p:cNvCxnSpPr>
          <p:nvPr/>
        </p:nvCxnSpPr>
        <p:spPr>
          <a:xfrm>
            <a:off x="5470054" y="4457170"/>
            <a:ext cx="811811" cy="2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AC6D23F7-D1CF-420A-90EE-ADE3113277F2}"/>
              </a:ext>
            </a:extLst>
          </p:cNvPr>
          <p:cNvSpPr/>
          <p:nvPr/>
        </p:nvSpPr>
        <p:spPr>
          <a:xfrm>
            <a:off x="6416517" y="4467982"/>
            <a:ext cx="461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website to translate the verbal communication.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DE57F7D-50F3-4A28-A41C-AACC4508E000}"/>
              </a:ext>
            </a:extLst>
          </p:cNvPr>
          <p:cNvCxnSpPr>
            <a:cxnSpLocks/>
          </p:cNvCxnSpPr>
          <p:nvPr/>
        </p:nvCxnSpPr>
        <p:spPr>
          <a:xfrm flipV="1">
            <a:off x="4439857" y="5194033"/>
            <a:ext cx="811811" cy="27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B808BBD3-9B8B-44D5-A0C8-4B0C6D85904B}"/>
              </a:ext>
            </a:extLst>
          </p:cNvPr>
          <p:cNvCxnSpPr>
            <a:cxnSpLocks/>
          </p:cNvCxnSpPr>
          <p:nvPr/>
        </p:nvCxnSpPr>
        <p:spPr>
          <a:xfrm flipV="1">
            <a:off x="4439857" y="5607236"/>
            <a:ext cx="845987" cy="1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CC248B05-E606-46CD-BE13-BB33FF460052}"/>
              </a:ext>
            </a:extLst>
          </p:cNvPr>
          <p:cNvSpPr/>
          <p:nvPr/>
        </p:nvSpPr>
        <p:spPr>
          <a:xfrm>
            <a:off x="5386320" y="5009367"/>
            <a:ext cx="520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two dolphin simulate the same need simultaneously.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D79595AC-E366-4C99-903C-80624A305C1A}"/>
              </a:ext>
            </a:extLst>
          </p:cNvPr>
          <p:cNvSpPr/>
          <p:nvPr/>
        </p:nvSpPr>
        <p:spPr>
          <a:xfrm>
            <a:off x="5386320" y="5416443"/>
            <a:ext cx="240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smart dolphin puppet.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340CED8-6EA1-4C48-B301-F4D3079C882D}"/>
              </a:ext>
            </a:extLst>
          </p:cNvPr>
          <p:cNvCxnSpPr>
            <a:cxnSpLocks/>
          </p:cNvCxnSpPr>
          <p:nvPr/>
        </p:nvCxnSpPr>
        <p:spPr>
          <a:xfrm>
            <a:off x="4439857" y="5759288"/>
            <a:ext cx="811811" cy="258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0776321-D8C0-48DD-835B-38A888707BBE}"/>
              </a:ext>
            </a:extLst>
          </p:cNvPr>
          <p:cNvSpPr/>
          <p:nvPr/>
        </p:nvSpPr>
        <p:spPr>
          <a:xfrm>
            <a:off x="5386320" y="5820434"/>
            <a:ext cx="461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website to translate the verbal communication.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2246502-F1E9-493B-9736-CE1C5307A1A7}"/>
              </a:ext>
            </a:extLst>
          </p:cNvPr>
          <p:cNvCxnSpPr>
            <a:cxnSpLocks/>
          </p:cNvCxnSpPr>
          <p:nvPr/>
        </p:nvCxnSpPr>
        <p:spPr>
          <a:xfrm flipV="1">
            <a:off x="4328655" y="2924855"/>
            <a:ext cx="720138" cy="20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tangolo 57">
            <a:extLst>
              <a:ext uri="{FF2B5EF4-FFF2-40B4-BE49-F238E27FC236}">
                <a16:creationId xmlns:a16="http://schemas.microsoft.com/office/drawing/2014/main" id="{A7DF82E8-34C4-4CE2-91A6-7897AD70C9C4}"/>
              </a:ext>
            </a:extLst>
          </p:cNvPr>
          <p:cNvSpPr/>
          <p:nvPr/>
        </p:nvSpPr>
        <p:spPr>
          <a:xfrm>
            <a:off x="5158127" y="2682367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 child use VR.</a:t>
            </a:r>
          </a:p>
        </p:txBody>
      </p:sp>
    </p:spTree>
    <p:extLst>
      <p:ext uri="{BB962C8B-B14F-4D97-AF65-F5344CB8AC3E}">
        <p14:creationId xmlns:p14="http://schemas.microsoft.com/office/powerpoint/2010/main" val="279039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0" y="262213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STUDY OF THE "STATE OF THE ART"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6925F9-F344-4D08-8188-4362ABEC3C9E}"/>
              </a:ext>
            </a:extLst>
          </p:cNvPr>
          <p:cNvSpPr txBox="1"/>
          <p:nvPr/>
        </p:nvSpPr>
        <p:spPr>
          <a:xfrm>
            <a:off x="1898711" y="1448591"/>
            <a:ext cx="3225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Therapeutic</a:t>
            </a:r>
            <a:r>
              <a:rPr lang="it-IT" sz="2000" dirty="0"/>
              <a:t> activities for NDD</a:t>
            </a:r>
            <a:endParaRPr lang="en-GB" sz="20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97BB8D7-46BF-48E7-A67E-E8B6C76C086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24659" y="1210619"/>
            <a:ext cx="967709" cy="438027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E2E0577-37FC-4C5D-90FE-F25A0CD9C25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24659" y="1637328"/>
            <a:ext cx="967709" cy="11318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147C1FA-54EA-47E8-8F72-9C3DF75C498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24659" y="1648646"/>
            <a:ext cx="967709" cy="40725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65E97B-858B-4441-B358-323049380E4B}"/>
              </a:ext>
            </a:extLst>
          </p:cNvPr>
          <p:cNvSpPr txBox="1"/>
          <p:nvPr/>
        </p:nvSpPr>
        <p:spPr>
          <a:xfrm>
            <a:off x="6222303" y="1003469"/>
            <a:ext cx="1731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16F6F8-7193-4AD6-A96D-6EA41EC0B49D}"/>
              </a:ext>
            </a:extLst>
          </p:cNvPr>
          <p:cNvSpPr txBox="1"/>
          <p:nvPr/>
        </p:nvSpPr>
        <p:spPr>
          <a:xfrm>
            <a:off x="6222303" y="1417921"/>
            <a:ext cx="191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Emotional control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6F7024-C0B1-4434-8554-BFCD52CBAEB0}"/>
              </a:ext>
            </a:extLst>
          </p:cNvPr>
          <p:cNvSpPr txBox="1"/>
          <p:nvPr/>
        </p:nvSpPr>
        <p:spPr>
          <a:xfrm>
            <a:off x="6247541" y="1830340"/>
            <a:ext cx="168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Enjoying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0EA9637-0366-452F-BEF7-9992ACFCF144}"/>
              </a:ext>
            </a:extLst>
          </p:cNvPr>
          <p:cNvSpPr txBox="1"/>
          <p:nvPr/>
        </p:nvSpPr>
        <p:spPr>
          <a:xfrm>
            <a:off x="1898711" y="2781372"/>
            <a:ext cx="3419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Use of innovative </a:t>
            </a:r>
            <a:r>
              <a:rPr lang="en-US" sz="2000" dirty="0"/>
              <a:t>technologies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D767B54-9A9C-43CF-841C-93E8CAD981D1}"/>
              </a:ext>
            </a:extLst>
          </p:cNvPr>
          <p:cNvCxnSpPr>
            <a:cxnSpLocks/>
          </p:cNvCxnSpPr>
          <p:nvPr/>
        </p:nvCxnSpPr>
        <p:spPr>
          <a:xfrm>
            <a:off x="5384675" y="3021238"/>
            <a:ext cx="1191360" cy="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694A881-0434-4C0A-8025-CF760AD480CE}"/>
              </a:ext>
            </a:extLst>
          </p:cNvPr>
          <p:cNvSpPr txBox="1"/>
          <p:nvPr/>
        </p:nvSpPr>
        <p:spPr>
          <a:xfrm>
            <a:off x="6642794" y="2589111"/>
            <a:ext cx="35035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Improvement in social skills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Reduction of external stimuli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29A31DA-93CE-4109-9B71-41EF543D0436}"/>
              </a:ext>
            </a:extLst>
          </p:cNvPr>
          <p:cNvCxnSpPr>
            <a:cxnSpLocks/>
          </p:cNvCxnSpPr>
          <p:nvPr/>
        </p:nvCxnSpPr>
        <p:spPr>
          <a:xfrm>
            <a:off x="3475408" y="3193769"/>
            <a:ext cx="0" cy="51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613E41F-246C-4536-9B13-4DAA687EEC1D}"/>
              </a:ext>
            </a:extLst>
          </p:cNvPr>
          <p:cNvSpPr txBox="1"/>
          <p:nvPr/>
        </p:nvSpPr>
        <p:spPr>
          <a:xfrm>
            <a:off x="2389602" y="3733797"/>
            <a:ext cx="2171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research topic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486C5EA-FFFE-4059-8089-1B0B65964951}"/>
              </a:ext>
            </a:extLst>
          </p:cNvPr>
          <p:cNvSpPr txBox="1"/>
          <p:nvPr/>
        </p:nvSpPr>
        <p:spPr>
          <a:xfrm>
            <a:off x="1862381" y="4881756"/>
            <a:ext cx="285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project research area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18DF389-CAB4-4BC8-B301-F0F5B5C839D4}"/>
              </a:ext>
            </a:extLst>
          </p:cNvPr>
          <p:cNvCxnSpPr>
            <a:cxnSpLocks/>
          </p:cNvCxnSpPr>
          <p:nvPr/>
        </p:nvCxnSpPr>
        <p:spPr>
          <a:xfrm>
            <a:off x="4762161" y="5086332"/>
            <a:ext cx="831068" cy="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7127B02E-DFD4-48F4-B517-03FE2F7CA42E}"/>
              </a:ext>
            </a:extLst>
          </p:cNvPr>
          <p:cNvSpPr/>
          <p:nvPr/>
        </p:nvSpPr>
        <p:spPr>
          <a:xfrm>
            <a:off x="5674629" y="4650924"/>
            <a:ext cx="47615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Communication between two technologies</a:t>
            </a:r>
            <a:endParaRPr lang="en-US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Collaboration between disabled children</a:t>
            </a:r>
            <a:endParaRPr lang="en-US" sz="20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9E35D684-7575-4474-8FDC-2B10D3C50918}"/>
              </a:ext>
            </a:extLst>
          </p:cNvPr>
          <p:cNvSpPr/>
          <p:nvPr/>
        </p:nvSpPr>
        <p:spPr>
          <a:xfrm>
            <a:off x="6325510" y="5922269"/>
            <a:ext cx="3342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First experiment with VR and Smart object 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800BF6-01FD-4C30-8A4B-4D90894F0CFD}"/>
              </a:ext>
            </a:extLst>
          </p:cNvPr>
          <p:cNvCxnSpPr>
            <a:cxnSpLocks/>
          </p:cNvCxnSpPr>
          <p:nvPr/>
        </p:nvCxnSpPr>
        <p:spPr>
          <a:xfrm>
            <a:off x="7987750" y="5522223"/>
            <a:ext cx="8943" cy="43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38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1A76F5-D9C1-4AC1-8A72-B5367565538A}"/>
              </a:ext>
            </a:extLst>
          </p:cNvPr>
          <p:cNvSpPr txBox="1"/>
          <p:nvPr/>
        </p:nvSpPr>
        <p:spPr>
          <a:xfrm>
            <a:off x="2492827" y="1132136"/>
            <a:ext cx="7206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it-IT" sz="2000" dirty="0"/>
              <a:t>With a </a:t>
            </a:r>
            <a:r>
              <a:rPr lang="it-IT" sz="2000" dirty="0" err="1"/>
              <a:t>combination</a:t>
            </a:r>
            <a:r>
              <a:rPr lang="it-IT" sz="2000" dirty="0"/>
              <a:t> of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technologies</a:t>
            </a:r>
            <a:r>
              <a:rPr lang="it-IT" sz="2000" dirty="0"/>
              <a:t>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GB" sz="2000" dirty="0"/>
              <a:t>Allowing children to use these technologies to work together to achieve the same goal in two different ways.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GB" sz="2000" dirty="0"/>
              <a:t>Allowing the therapist to use special moments dedicated to verbal communication in which she is not just a spectator but plays a concrete and active roe as a therapist.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660CD8-9286-452F-9268-D62BAC9A5457}"/>
              </a:ext>
            </a:extLst>
          </p:cNvPr>
          <p:cNvSpPr txBox="1"/>
          <p:nvPr/>
        </p:nvSpPr>
        <p:spPr>
          <a:xfrm>
            <a:off x="2629390" y="3628098"/>
            <a:ext cx="126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 THE VR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26322D-12CE-4FE4-B6F8-3C6FBF1B5FDF}"/>
              </a:ext>
            </a:extLst>
          </p:cNvPr>
          <p:cNvSpPr txBox="1"/>
          <p:nvPr/>
        </p:nvSpPr>
        <p:spPr>
          <a:xfrm>
            <a:off x="7746737" y="3628098"/>
            <a:ext cx="285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 THE SMART OBJECT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352C819-C059-46AC-B1E1-644881F6482B}"/>
              </a:ext>
            </a:extLst>
          </p:cNvPr>
          <p:cNvSpPr/>
          <p:nvPr/>
        </p:nvSpPr>
        <p:spPr>
          <a:xfrm>
            <a:off x="0" y="262213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HOW DID WE ACHIEVE THE SOLUTION</a:t>
            </a:r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4C1428-F420-48C9-B0EA-E37B976C9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64" y="4194757"/>
            <a:ext cx="2362200" cy="213073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C32BF5D-0913-4F37-8D61-9DE7EB019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3059"/>
          <a:stretch/>
        </p:blipFill>
        <p:spPr>
          <a:xfrm>
            <a:off x="7918346" y="4194758"/>
            <a:ext cx="2514600" cy="21307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7424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E9A981-F472-4080-A332-25740DE69D6A}"/>
              </a:ext>
            </a:extLst>
          </p:cNvPr>
          <p:cNvSpPr txBox="1"/>
          <p:nvPr/>
        </p:nvSpPr>
        <p:spPr>
          <a:xfrm>
            <a:off x="8796573" y="4438650"/>
            <a:ext cx="263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Virtual User Experience</a:t>
            </a:r>
            <a:endParaRPr lang="en-GB" sz="2000" dirty="0">
              <a:ln w="3175" cap="flat">
                <a:solidFill>
                  <a:schemeClr val="bg1">
                    <a:alpha val="50000"/>
                  </a:schemeClr>
                </a:solidFill>
              </a:ln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B5231A-5080-4D70-A290-667AB36D63ED}"/>
              </a:ext>
            </a:extLst>
          </p:cNvPr>
          <p:cNvSpPr txBox="1"/>
          <p:nvPr/>
        </p:nvSpPr>
        <p:spPr>
          <a:xfrm>
            <a:off x="628729" y="4621952"/>
            <a:ext cx="239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SAM User Experience</a:t>
            </a:r>
            <a:endParaRPr lang="en-GB" sz="2000" dirty="0">
              <a:ln w="3175" cap="flat">
                <a:solidFill>
                  <a:schemeClr val="bg1">
                    <a:alpha val="50000"/>
                  </a:schemeClr>
                </a:solidFill>
              </a:ln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70A7BB-7AAE-40CB-8844-1F0F43F6FA65}"/>
              </a:ext>
            </a:extLst>
          </p:cNvPr>
          <p:cNvSpPr txBox="1"/>
          <p:nvPr/>
        </p:nvSpPr>
        <p:spPr>
          <a:xfrm>
            <a:off x="4981332" y="6234227"/>
            <a:ext cx="228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Therapist</a:t>
            </a:r>
            <a:r>
              <a:rPr lang="it-IT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 Experience</a:t>
            </a:r>
            <a:endParaRPr lang="en-GB" sz="2000" dirty="0">
              <a:ln w="3175" cap="flat">
                <a:solidFill>
                  <a:schemeClr val="bg1">
                    <a:alpha val="50000"/>
                  </a:schemeClr>
                </a:solidFill>
              </a:ln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BD98F9-00C1-4598-8329-01B122DAA92B}"/>
              </a:ext>
            </a:extLst>
          </p:cNvPr>
          <p:cNvSpPr txBox="1"/>
          <p:nvPr/>
        </p:nvSpPr>
        <p:spPr>
          <a:xfrm>
            <a:off x="1102733" y="1513424"/>
            <a:ext cx="1717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GB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Key Point:</a:t>
            </a:r>
            <a:endParaRPr lang="en-GB" sz="24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0E41CEB-E4C1-4641-B03C-026B1F6CE576}"/>
              </a:ext>
            </a:extLst>
          </p:cNvPr>
          <p:cNvSpPr/>
          <p:nvPr/>
        </p:nvSpPr>
        <p:spPr>
          <a:xfrm>
            <a:off x="0" y="262213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HOW DID WE DESIGNED TAMADOLPHIN?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36D621D7-449D-414D-A9CE-5ADBB90A0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/>
          <a:stretch/>
        </p:blipFill>
        <p:spPr>
          <a:xfrm>
            <a:off x="8962439" y="2976626"/>
            <a:ext cx="2299965" cy="14620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D3801CC-5D36-4036-96FE-30E3F84A8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3" y="2976626"/>
            <a:ext cx="2095501" cy="164532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D065FE0-C0E2-4969-9947-F30DCFBE5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1" y="4563703"/>
            <a:ext cx="2397917" cy="17172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0E3E74B8-37AA-4E9C-B88A-EF7440C525CC}"/>
              </a:ext>
            </a:extLst>
          </p:cNvPr>
          <p:cNvSpPr/>
          <p:nvPr/>
        </p:nvSpPr>
        <p:spPr>
          <a:xfrm>
            <a:off x="3626305" y="2729141"/>
            <a:ext cx="4926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Is possible even if the two players use two different technologies. </a:t>
            </a:r>
            <a:endParaRPr lang="en-US" sz="200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F4FA3C63-7F53-4309-8141-021886B52A22}"/>
              </a:ext>
            </a:extLst>
          </p:cNvPr>
          <p:cNvSpPr/>
          <p:nvPr/>
        </p:nvSpPr>
        <p:spPr>
          <a:xfrm>
            <a:off x="5165198" y="1805811"/>
            <a:ext cx="192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500"/>
              </a:spcBef>
            </a:pPr>
            <a:r>
              <a:rPr lang="en-GB" sz="2400" dirty="0"/>
              <a:t>Collaboration.</a:t>
            </a:r>
            <a:endParaRPr lang="en-GB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BD19645-389C-42D3-8186-10A34C130F0E}"/>
              </a:ext>
            </a:extLst>
          </p:cNvPr>
          <p:cNvSpPr/>
          <p:nvPr/>
        </p:nvSpPr>
        <p:spPr>
          <a:xfrm>
            <a:off x="3540561" y="1096279"/>
            <a:ext cx="6075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Realize a simple and functional user experience.</a:t>
            </a:r>
            <a:endParaRPr lang="en-US" sz="24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7ABB32F-DD65-4566-829D-7C760B3D385E}"/>
              </a:ext>
            </a:extLst>
          </p:cNvPr>
          <p:cNvSpPr/>
          <p:nvPr/>
        </p:nvSpPr>
        <p:spPr>
          <a:xfrm>
            <a:off x="4830365" y="3797475"/>
            <a:ext cx="2517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Thanks to the therapist!</a:t>
            </a:r>
            <a:endParaRPr lang="en-US" sz="2000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3C513A4-7B07-4FA6-816D-0CA220348792}"/>
              </a:ext>
            </a:extLst>
          </p:cNvPr>
          <p:cNvCxnSpPr>
            <a:cxnSpLocks/>
          </p:cNvCxnSpPr>
          <p:nvPr/>
        </p:nvCxnSpPr>
        <p:spPr>
          <a:xfrm flipV="1">
            <a:off x="2905125" y="1425018"/>
            <a:ext cx="542925" cy="231050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09D23F2-21C5-4BFA-AC0F-986A57ED0EE2}"/>
              </a:ext>
            </a:extLst>
          </p:cNvPr>
          <p:cNvCxnSpPr>
            <a:cxnSpLocks/>
          </p:cNvCxnSpPr>
          <p:nvPr/>
        </p:nvCxnSpPr>
        <p:spPr>
          <a:xfrm>
            <a:off x="2905125" y="1925461"/>
            <a:ext cx="2149280" cy="111182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E638DB09-667D-4035-987E-E2C737024204}"/>
              </a:ext>
            </a:extLst>
          </p:cNvPr>
          <p:cNvCxnSpPr>
            <a:cxnSpLocks/>
          </p:cNvCxnSpPr>
          <p:nvPr/>
        </p:nvCxnSpPr>
        <p:spPr>
          <a:xfrm>
            <a:off x="6095998" y="2267476"/>
            <a:ext cx="0" cy="430079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94B7FCE-B3A9-4D1F-960C-ACAC820AF105}"/>
              </a:ext>
            </a:extLst>
          </p:cNvPr>
          <p:cNvCxnSpPr>
            <a:cxnSpLocks/>
          </p:cNvCxnSpPr>
          <p:nvPr/>
        </p:nvCxnSpPr>
        <p:spPr>
          <a:xfrm>
            <a:off x="6089236" y="3414804"/>
            <a:ext cx="0" cy="430079"/>
          </a:xfrm>
          <a:prstGeom prst="straightConnector1">
            <a:avLst/>
          </a:prstGeom>
          <a:ln w="25400">
            <a:solidFill>
              <a:srgbClr val="0D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2D990B6-EF6C-4633-8492-B94DBED1209F}"/>
              </a:ext>
            </a:extLst>
          </p:cNvPr>
          <p:cNvCxnSpPr>
            <a:cxnSpLocks/>
          </p:cNvCxnSpPr>
          <p:nvPr/>
        </p:nvCxnSpPr>
        <p:spPr>
          <a:xfrm flipH="1">
            <a:off x="3190619" y="3176671"/>
            <a:ext cx="983496" cy="29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915D12A-BB2F-4C35-A794-55DE8AF22B90}"/>
              </a:ext>
            </a:extLst>
          </p:cNvPr>
          <p:cNvCxnSpPr>
            <a:cxnSpLocks/>
          </p:cNvCxnSpPr>
          <p:nvPr/>
        </p:nvCxnSpPr>
        <p:spPr>
          <a:xfrm>
            <a:off x="7618362" y="3176671"/>
            <a:ext cx="838683" cy="39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94686D80-A23B-4274-B4AE-5A5340B474E4}"/>
              </a:ext>
            </a:extLst>
          </p:cNvPr>
          <p:cNvCxnSpPr>
            <a:cxnSpLocks/>
          </p:cNvCxnSpPr>
          <p:nvPr/>
        </p:nvCxnSpPr>
        <p:spPr>
          <a:xfrm>
            <a:off x="6089236" y="4215372"/>
            <a:ext cx="0" cy="223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1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BB364-1D7D-4753-A0F0-EF795DF7D655}"/>
              </a:ext>
            </a:extLst>
          </p:cNvPr>
          <p:cNvSpPr txBox="1"/>
          <p:nvPr/>
        </p:nvSpPr>
        <p:spPr>
          <a:xfrm>
            <a:off x="0" y="54951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GAME LOGIC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46A6C6C-271E-4E5B-AF7D-B1842D00FA8A}"/>
              </a:ext>
            </a:extLst>
          </p:cNvPr>
          <p:cNvSpPr/>
          <p:nvPr/>
        </p:nvSpPr>
        <p:spPr>
          <a:xfrm>
            <a:off x="6482855" y="1321111"/>
            <a:ext cx="541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The communication is between two children, and </a:t>
            </a: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a therapist will supervise the proposed activity.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CA8480-8619-4401-A4F5-5448D3738C9A}"/>
              </a:ext>
            </a:extLst>
          </p:cNvPr>
          <p:cNvSpPr/>
          <p:nvPr/>
        </p:nvSpPr>
        <p:spPr>
          <a:xfrm>
            <a:off x="976122" y="1321111"/>
            <a:ext cx="49085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One </a:t>
            </a:r>
            <a:r>
              <a:rPr lang="it-IT" sz="2000" dirty="0" err="1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child</a:t>
            </a:r>
            <a:r>
              <a:rPr lang="it-IT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 </a:t>
            </a: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will use the viewer and the other the smart object.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3D00CC8-C474-4558-A0FC-1D954F7252AC}"/>
              </a:ext>
            </a:extLst>
          </p:cNvPr>
          <p:cNvSpPr/>
          <p:nvPr/>
        </p:nvSpPr>
        <p:spPr>
          <a:xfrm>
            <a:off x="640295" y="4007271"/>
            <a:ext cx="5580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We present the same need for the dolphin in different ways depending on the technology used.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3A6505-3475-45F0-B46B-A40D996CD933}"/>
              </a:ext>
            </a:extLst>
          </p:cNvPr>
          <p:cNvSpPr/>
          <p:nvPr/>
        </p:nvSpPr>
        <p:spPr>
          <a:xfrm>
            <a:off x="6482855" y="4007271"/>
            <a:ext cx="528125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The two children should collaborate together to solve the dolphin's need.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88" y="2120419"/>
            <a:ext cx="3731874" cy="159398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38" y="2120419"/>
            <a:ext cx="3731879" cy="159399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08" y="4828448"/>
            <a:ext cx="3732511" cy="159426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37" y="4828448"/>
            <a:ext cx="3731879" cy="15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7E5E0F-A842-4AA0-9FE0-D85483C96D7F}"/>
              </a:ext>
            </a:extLst>
          </p:cNvPr>
          <p:cNvSpPr txBox="1"/>
          <p:nvPr/>
        </p:nvSpPr>
        <p:spPr>
          <a:xfrm>
            <a:off x="0" y="54272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WE MANAGE DIFFERENT OUTCOME</a:t>
            </a:r>
            <a:endParaRPr lang="en-US" sz="2800" b="1" dirty="0">
              <a:ln w="19050" cmpd="sng">
                <a:solidFill>
                  <a:schemeClr val="bg2">
                    <a:lumMod val="5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40143A79-D808-455C-88E0-77FDE2A03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241216"/>
              </p:ext>
            </p:extLst>
          </p:nvPr>
        </p:nvGraphicFramePr>
        <p:xfrm>
          <a:off x="444617" y="2256858"/>
          <a:ext cx="5405016" cy="24387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742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lang="en-US" sz="1600" baseline="0" noProof="0" dirty="0">
                          <a:solidFill>
                            <a:schemeClr val="tx1"/>
                          </a:solidFill>
                        </a:rPr>
                        <a:t> communication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chemeClr val="tx1"/>
                          </a:solidFill>
                        </a:rPr>
                        <a:t>Card Used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chemeClr val="tx1"/>
                          </a:solidFill>
                        </a:rPr>
                        <a:t>Feedback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42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Correct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Positive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1D1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42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Wrong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Question Mark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42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Correct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Question Mark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42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Wrong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Negative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A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/>
          <p:nvPr/>
        </p:nvCxnSpPr>
        <p:spPr>
          <a:xfrm flipV="1">
            <a:off x="5908431" y="1970524"/>
            <a:ext cx="808892" cy="925076"/>
          </a:xfrm>
          <a:prstGeom prst="straightConnector1">
            <a:avLst/>
          </a:prstGeom>
          <a:ln w="31750">
            <a:solidFill>
              <a:srgbClr val="81D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V="1">
            <a:off x="5908431" y="3695164"/>
            <a:ext cx="808892" cy="1727"/>
          </a:xfrm>
          <a:prstGeom prst="straightConnector1">
            <a:avLst/>
          </a:prstGeom>
          <a:ln w="317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>
            <a:off x="5908431" y="4454769"/>
            <a:ext cx="808892" cy="965036"/>
          </a:xfrm>
          <a:prstGeom prst="straightConnector1">
            <a:avLst/>
          </a:prstGeom>
          <a:ln w="31750">
            <a:solidFill>
              <a:srgbClr val="DE7A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1D2348E-0FD1-456D-A047-23A4104D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799" y="1176756"/>
            <a:ext cx="2308225" cy="157374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5DAED1-877D-4148-9654-BBA5D8A7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05" y="4649411"/>
            <a:ext cx="2291219" cy="154078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5C3A7E-3297-4F86-9DAF-B8B07C0DC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287" y="2923958"/>
            <a:ext cx="2315044" cy="154078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DA0005A-3A17-4968-84BE-F41E3372F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74" y="4649411"/>
            <a:ext cx="2309380" cy="154078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D4DA1E1-330F-481C-A672-B00F233A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74" y="2917924"/>
            <a:ext cx="2311500" cy="15544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A6D4396-42FE-4F48-9664-6EDB0EF101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7539" b="4094"/>
          <a:stretch/>
        </p:blipFill>
        <p:spPr>
          <a:xfrm>
            <a:off x="6975280" y="1218508"/>
            <a:ext cx="2103568" cy="149024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188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BB364-1D7D-4753-A0F0-EF795DF7D655}"/>
              </a:ext>
            </a:extLst>
          </p:cNvPr>
          <p:cNvSpPr txBox="1"/>
          <p:nvPr/>
        </p:nvSpPr>
        <p:spPr>
          <a:xfrm>
            <a:off x="0" y="54951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n w="19050" cmpd="sng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SCENARIO PHASE 2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46A6C6C-271E-4E5B-AF7D-B1842D00FA8A}"/>
              </a:ext>
            </a:extLst>
          </p:cNvPr>
          <p:cNvSpPr/>
          <p:nvPr/>
        </p:nvSpPr>
        <p:spPr>
          <a:xfrm>
            <a:off x="6348041" y="1321111"/>
            <a:ext cx="541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After he finds what he thinks is right, he communicates it.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CA8480-8619-4401-A4F5-5448D3738C9A}"/>
              </a:ext>
            </a:extLst>
          </p:cNvPr>
          <p:cNvSpPr/>
          <p:nvPr/>
        </p:nvSpPr>
        <p:spPr>
          <a:xfrm>
            <a:off x="976122" y="1321111"/>
            <a:ext cx="49085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The child in the VR world will have to look for the right food.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3D00CC8-C474-4558-A0FC-1D954F7252AC}"/>
              </a:ext>
            </a:extLst>
          </p:cNvPr>
          <p:cNvSpPr/>
          <p:nvPr/>
        </p:nvSpPr>
        <p:spPr>
          <a:xfrm>
            <a:off x="835274" y="4003885"/>
            <a:ext cx="5190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After the therapist confirms the choice, the food flies in front of the dolphin.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3A6505-3475-45F0-B46B-A40D996CD933}"/>
              </a:ext>
            </a:extLst>
          </p:cNvPr>
          <p:cNvSpPr/>
          <p:nvPr/>
        </p:nvSpPr>
        <p:spPr>
          <a:xfrm>
            <a:off x="6415448" y="4003886"/>
            <a:ext cx="5281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n w="3175" cap="flat">
                  <a:solidFill>
                    <a:schemeClr val="bg1">
                      <a:alpha val="50000"/>
                    </a:schemeClr>
                  </a:solidFill>
                </a:ln>
              </a:rPr>
              <a:t>The other child chooses which food he thinks the dolphin can eat.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D00F83-0177-4C15-B4E8-8AE9B1130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61" y="2067521"/>
            <a:ext cx="2217622" cy="1588141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839F95-A001-4F8B-B252-237E68BD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02" y="4898597"/>
            <a:ext cx="1998160" cy="1590588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68DC370-3127-4A0A-A6DC-F4CC59C5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02" y="2067521"/>
            <a:ext cx="1998160" cy="1588141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565E20-C0CC-4F21-8574-BC47D5355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61" y="4812632"/>
            <a:ext cx="2217622" cy="1676553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7914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1423</TotalTime>
  <Words>618</Words>
  <Application>Microsoft Office PowerPoint</Application>
  <PresentationFormat>Widescreen</PresentationFormat>
  <Paragraphs>123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Berlin Sans FB Demi</vt:lpstr>
      <vt:lpstr>Tw Cen MT</vt:lpstr>
      <vt:lpstr>Wingdings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Mauri</dc:creator>
  <cp:lastModifiedBy>Giuseppe Mauri</cp:lastModifiedBy>
  <cp:revision>84</cp:revision>
  <dcterms:created xsi:type="dcterms:W3CDTF">2018-12-11T14:26:29Z</dcterms:created>
  <dcterms:modified xsi:type="dcterms:W3CDTF">2019-02-11T22:26:53Z</dcterms:modified>
</cp:coreProperties>
</file>